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82" r:id="rId10"/>
    <p:sldId id="260" r:id="rId11"/>
    <p:sldId id="283" r:id="rId12"/>
    <p:sldId id="258" r:id="rId13"/>
    <p:sldId id="259" r:id="rId14"/>
    <p:sldId id="261" r:id="rId15"/>
    <p:sldId id="262" r:id="rId16"/>
    <p:sldId id="264" r:id="rId17"/>
    <p:sldId id="266" r:id="rId18"/>
    <p:sldId id="267" r:id="rId19"/>
    <p:sldId id="268" r:id="rId20"/>
    <p:sldId id="28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한주 정" userId="5cb2e786bb82ba0d" providerId="LiveId" clId="{615AB6D0-4AB4-4FBF-9902-396A583A1AB4}"/>
    <pc:docChg chg="undo custSel addSld delSld modSld">
      <pc:chgData name="한주 정" userId="5cb2e786bb82ba0d" providerId="LiveId" clId="{615AB6D0-4AB4-4FBF-9902-396A583A1AB4}" dt="2024-03-22T03:08:57.625" v="2513"/>
      <pc:docMkLst>
        <pc:docMk/>
      </pc:docMkLst>
      <pc:sldChg chg="modSp mod">
        <pc:chgData name="한주 정" userId="5cb2e786bb82ba0d" providerId="LiveId" clId="{615AB6D0-4AB4-4FBF-9902-396A583A1AB4}" dt="2024-03-22T03:07:33.784" v="2490" actId="20577"/>
        <pc:sldMkLst>
          <pc:docMk/>
          <pc:sldMk cId="932271746" sldId="258"/>
        </pc:sldMkLst>
        <pc:spChg chg="mod">
          <ac:chgData name="한주 정" userId="5cb2e786bb82ba0d" providerId="LiveId" clId="{615AB6D0-4AB4-4FBF-9902-396A583A1AB4}" dt="2024-03-22T03:07:33.784" v="2490" actId="20577"/>
          <ac:spMkLst>
            <pc:docMk/>
            <pc:sldMk cId="932271746" sldId="258"/>
            <ac:spMk id="4" creationId="{B9E6A59C-E4CB-4001-7BED-4B018B8D5162}"/>
          </ac:spMkLst>
        </pc:spChg>
      </pc:sldChg>
      <pc:sldChg chg="modSp mod">
        <pc:chgData name="한주 정" userId="5cb2e786bb82ba0d" providerId="LiveId" clId="{615AB6D0-4AB4-4FBF-9902-396A583A1AB4}" dt="2024-03-22T02:42:09.322" v="2472" actId="1076"/>
        <pc:sldMkLst>
          <pc:docMk/>
          <pc:sldMk cId="3039282356" sldId="261"/>
        </pc:sldMkLst>
        <pc:spChg chg="mod">
          <ac:chgData name="한주 정" userId="5cb2e786bb82ba0d" providerId="LiveId" clId="{615AB6D0-4AB4-4FBF-9902-396A583A1AB4}" dt="2024-03-22T02:42:09.322" v="2472" actId="1076"/>
          <ac:spMkLst>
            <pc:docMk/>
            <pc:sldMk cId="3039282356" sldId="261"/>
            <ac:spMk id="3" creationId="{EFD5F59D-67DB-8A28-B74F-87B98EF1C77C}"/>
          </ac:spMkLst>
        </pc:spChg>
        <pc:spChg chg="mod">
          <ac:chgData name="한주 정" userId="5cb2e786bb82ba0d" providerId="LiveId" clId="{615AB6D0-4AB4-4FBF-9902-396A583A1AB4}" dt="2024-03-22T02:42:06.512" v="2471" actId="1076"/>
          <ac:spMkLst>
            <pc:docMk/>
            <pc:sldMk cId="3039282356" sldId="261"/>
            <ac:spMk id="8" creationId="{39A0B7CE-2014-6380-40DC-09A40850146A}"/>
          </ac:spMkLst>
        </pc:spChg>
      </pc:sldChg>
      <pc:sldChg chg="modSp mod">
        <pc:chgData name="한주 정" userId="5cb2e786bb82ba0d" providerId="LiveId" clId="{615AB6D0-4AB4-4FBF-9902-396A583A1AB4}" dt="2024-03-22T03:08:42.704" v="2505" actId="20577"/>
        <pc:sldMkLst>
          <pc:docMk/>
          <pc:sldMk cId="261763151" sldId="264"/>
        </pc:sldMkLst>
        <pc:spChg chg="mod">
          <ac:chgData name="한주 정" userId="5cb2e786bb82ba0d" providerId="LiveId" clId="{615AB6D0-4AB4-4FBF-9902-396A583A1AB4}" dt="2024-03-22T03:08:36.445" v="2501" actId="20577"/>
          <ac:spMkLst>
            <pc:docMk/>
            <pc:sldMk cId="261763151" sldId="264"/>
            <ac:spMk id="14" creationId="{F4DC2E0E-6212-5D27-8317-9CC768882DA9}"/>
          </ac:spMkLst>
        </pc:spChg>
        <pc:spChg chg="mod">
          <ac:chgData name="한주 정" userId="5cb2e786bb82ba0d" providerId="LiveId" clId="{615AB6D0-4AB4-4FBF-9902-396A583A1AB4}" dt="2024-03-22T03:08:42.704" v="2505" actId="20577"/>
          <ac:spMkLst>
            <pc:docMk/>
            <pc:sldMk cId="261763151" sldId="264"/>
            <ac:spMk id="15" creationId="{5CA94220-9C2B-3118-F2DC-2AEE5230D2EF}"/>
          </ac:spMkLst>
        </pc:spChg>
      </pc:sldChg>
      <pc:sldChg chg="modSp mod">
        <pc:chgData name="한주 정" userId="5cb2e786bb82ba0d" providerId="LiveId" clId="{615AB6D0-4AB4-4FBF-9902-396A583A1AB4}" dt="2024-03-22T03:08:57.625" v="2513"/>
        <pc:sldMkLst>
          <pc:docMk/>
          <pc:sldMk cId="4152562145" sldId="266"/>
        </pc:sldMkLst>
        <pc:spChg chg="mod">
          <ac:chgData name="한주 정" userId="5cb2e786bb82ba0d" providerId="LiveId" clId="{615AB6D0-4AB4-4FBF-9902-396A583A1AB4}" dt="2024-03-22T03:08:57.625" v="2513"/>
          <ac:spMkLst>
            <pc:docMk/>
            <pc:sldMk cId="4152562145" sldId="266"/>
            <ac:spMk id="9" creationId="{E11B1D08-AF58-0D02-F6D2-91B0B87C326E}"/>
          </ac:spMkLst>
        </pc:spChg>
      </pc:sldChg>
      <pc:sldChg chg="modSp mod">
        <pc:chgData name="한주 정" userId="5cb2e786bb82ba0d" providerId="LiveId" clId="{615AB6D0-4AB4-4FBF-9902-396A583A1AB4}" dt="2024-03-21T12:34:07.520" v="8" actId="20577"/>
        <pc:sldMkLst>
          <pc:docMk/>
          <pc:sldMk cId="3462582391" sldId="268"/>
        </pc:sldMkLst>
        <pc:spChg chg="mod">
          <ac:chgData name="한주 정" userId="5cb2e786bb82ba0d" providerId="LiveId" clId="{615AB6D0-4AB4-4FBF-9902-396A583A1AB4}" dt="2024-03-21T12:34:07.520" v="8" actId="20577"/>
          <ac:spMkLst>
            <pc:docMk/>
            <pc:sldMk cId="3462582391" sldId="268"/>
            <ac:spMk id="11" creationId="{51B7F416-60F6-C44D-DF9F-ADA0ACB9252F}"/>
          </ac:spMkLst>
        </pc:spChg>
      </pc:sldChg>
      <pc:sldChg chg="modSp mod">
        <pc:chgData name="한주 정" userId="5cb2e786bb82ba0d" providerId="LiveId" clId="{615AB6D0-4AB4-4FBF-9902-396A583A1AB4}" dt="2024-03-22T02:47:21.777" v="2474" actId="1076"/>
        <pc:sldMkLst>
          <pc:docMk/>
          <pc:sldMk cId="3135785024" sldId="273"/>
        </pc:sldMkLst>
        <pc:picChg chg="mod">
          <ac:chgData name="한주 정" userId="5cb2e786bb82ba0d" providerId="LiveId" clId="{615AB6D0-4AB4-4FBF-9902-396A583A1AB4}" dt="2024-03-22T02:47:19.708" v="2473" actId="1076"/>
          <ac:picMkLst>
            <pc:docMk/>
            <pc:sldMk cId="3135785024" sldId="273"/>
            <ac:picMk id="4" creationId="{64FCB2C1-43B5-AFAE-1C72-B729AC32F8D4}"/>
          </ac:picMkLst>
        </pc:picChg>
        <pc:picChg chg="mod">
          <ac:chgData name="한주 정" userId="5cb2e786bb82ba0d" providerId="LiveId" clId="{615AB6D0-4AB4-4FBF-9902-396A583A1AB4}" dt="2024-03-22T02:47:21.777" v="2474" actId="1076"/>
          <ac:picMkLst>
            <pc:docMk/>
            <pc:sldMk cId="3135785024" sldId="273"/>
            <ac:picMk id="5" creationId="{E3AD1499-626D-9A20-7355-918A9B821B12}"/>
          </ac:picMkLst>
        </pc:picChg>
      </pc:sldChg>
      <pc:sldChg chg="del">
        <pc:chgData name="한주 정" userId="5cb2e786bb82ba0d" providerId="LiveId" clId="{615AB6D0-4AB4-4FBF-9902-396A583A1AB4}" dt="2024-03-21T12:37:51.753" v="47" actId="47"/>
        <pc:sldMkLst>
          <pc:docMk/>
          <pc:sldMk cId="2721571506" sldId="280"/>
        </pc:sldMkLst>
      </pc:sldChg>
      <pc:sldChg chg="addSp modSp del mod">
        <pc:chgData name="한주 정" userId="5cb2e786bb82ba0d" providerId="LiveId" clId="{615AB6D0-4AB4-4FBF-9902-396A583A1AB4}" dt="2024-03-21T12:37:52.565" v="48" actId="47"/>
        <pc:sldMkLst>
          <pc:docMk/>
          <pc:sldMk cId="3103987198" sldId="281"/>
        </pc:sldMkLst>
        <pc:picChg chg="add mod">
          <ac:chgData name="한주 정" userId="5cb2e786bb82ba0d" providerId="LiveId" clId="{615AB6D0-4AB4-4FBF-9902-396A583A1AB4}" dt="2024-03-21T12:33:36.599" v="4" actId="14100"/>
          <ac:picMkLst>
            <pc:docMk/>
            <pc:sldMk cId="3103987198" sldId="281"/>
            <ac:picMk id="5" creationId="{58E8DDC6-2913-88DD-09D0-90D3AB3B8224}"/>
          </ac:picMkLst>
        </pc:picChg>
        <pc:picChg chg="mod">
          <ac:chgData name="한주 정" userId="5cb2e786bb82ba0d" providerId="LiveId" clId="{615AB6D0-4AB4-4FBF-9902-396A583A1AB4}" dt="2024-03-21T12:32:59.145" v="0" actId="1076"/>
          <ac:picMkLst>
            <pc:docMk/>
            <pc:sldMk cId="3103987198" sldId="281"/>
            <ac:picMk id="8" creationId="{37F79FD8-292C-00BE-85A5-10333E0E1408}"/>
          </ac:picMkLst>
        </pc:picChg>
      </pc:sldChg>
      <pc:sldChg chg="modSp mod">
        <pc:chgData name="한주 정" userId="5cb2e786bb82ba0d" providerId="LiveId" clId="{615AB6D0-4AB4-4FBF-9902-396A583A1AB4}" dt="2024-03-22T01:31:37.370" v="631" actId="20577"/>
        <pc:sldMkLst>
          <pc:docMk/>
          <pc:sldMk cId="3006633815" sldId="282"/>
        </pc:sldMkLst>
        <pc:spChg chg="mod">
          <ac:chgData name="한주 정" userId="5cb2e786bb82ba0d" providerId="LiveId" clId="{615AB6D0-4AB4-4FBF-9902-396A583A1AB4}" dt="2024-03-22T01:31:37.370" v="631" actId="20577"/>
          <ac:spMkLst>
            <pc:docMk/>
            <pc:sldMk cId="3006633815" sldId="282"/>
            <ac:spMk id="3" creationId="{7C4EB875-E823-7B4A-1EB8-BF2C9FF46AC9}"/>
          </ac:spMkLst>
        </pc:spChg>
      </pc:sldChg>
      <pc:sldChg chg="addSp delSp modSp add mod">
        <pc:chgData name="한주 정" userId="5cb2e786bb82ba0d" providerId="LiveId" clId="{615AB6D0-4AB4-4FBF-9902-396A583A1AB4}" dt="2024-03-22T02:35:53.571" v="2470" actId="1076"/>
        <pc:sldMkLst>
          <pc:docMk/>
          <pc:sldMk cId="557127003" sldId="284"/>
        </pc:sldMkLst>
        <pc:spChg chg="mod">
          <ac:chgData name="한주 정" userId="5cb2e786bb82ba0d" providerId="LiveId" clId="{615AB6D0-4AB4-4FBF-9902-396A583A1AB4}" dt="2024-03-22T01:24:10.401" v="129" actId="20577"/>
          <ac:spMkLst>
            <pc:docMk/>
            <pc:sldMk cId="557127003" sldId="284"/>
            <ac:spMk id="2" creationId="{0502F5A8-33CE-93BE-E1E2-FEE27EA5D43A}"/>
          </ac:spMkLst>
        </pc:spChg>
        <pc:spChg chg="add mod">
          <ac:chgData name="한주 정" userId="5cb2e786bb82ba0d" providerId="LiveId" clId="{615AB6D0-4AB4-4FBF-9902-396A583A1AB4}" dt="2024-03-22T02:35:53.571" v="2470" actId="1076"/>
          <ac:spMkLst>
            <pc:docMk/>
            <pc:sldMk cId="557127003" sldId="284"/>
            <ac:spMk id="3" creationId="{AB1BA98B-F6BD-B6A2-8B0A-07FF11A0067E}"/>
          </ac:spMkLst>
        </pc:spChg>
        <pc:spChg chg="del">
          <ac:chgData name="한주 정" userId="5cb2e786bb82ba0d" providerId="LiveId" clId="{615AB6D0-4AB4-4FBF-9902-396A583A1AB4}" dt="2024-03-22T01:24:15.279" v="130" actId="478"/>
          <ac:spMkLst>
            <pc:docMk/>
            <pc:sldMk cId="557127003" sldId="284"/>
            <ac:spMk id="4" creationId="{B9E6A59C-E4CB-4001-7BED-4B018B8D5162}"/>
          </ac:spMkLst>
        </pc:spChg>
        <pc:spChg chg="add del mod">
          <ac:chgData name="한주 정" userId="5cb2e786bb82ba0d" providerId="LiveId" clId="{615AB6D0-4AB4-4FBF-9902-396A583A1AB4}" dt="2024-03-22T02:31:45.416" v="2469" actId="20577"/>
          <ac:spMkLst>
            <pc:docMk/>
            <pc:sldMk cId="557127003" sldId="284"/>
            <ac:spMk id="9" creationId="{E11B1D08-AF58-0D02-F6D2-91B0B87C326E}"/>
          </ac:spMkLst>
        </pc:spChg>
        <pc:spChg chg="add mod">
          <ac:chgData name="한주 정" userId="5cb2e786bb82ba0d" providerId="LiveId" clId="{615AB6D0-4AB4-4FBF-9902-396A583A1AB4}" dt="2024-03-22T02:30:59.708" v="2457" actId="20577"/>
          <ac:spMkLst>
            <pc:docMk/>
            <pc:sldMk cId="557127003" sldId="284"/>
            <ac:spMk id="10" creationId="{EA27D5F3-1EDA-846E-CF88-2A1DBEDF2309}"/>
          </ac:spMkLst>
        </pc:spChg>
        <pc:spChg chg="del">
          <ac:chgData name="한주 정" userId="5cb2e786bb82ba0d" providerId="LiveId" clId="{615AB6D0-4AB4-4FBF-9902-396A583A1AB4}" dt="2024-03-22T01:24:17.588" v="132" actId="478"/>
          <ac:spMkLst>
            <pc:docMk/>
            <pc:sldMk cId="557127003" sldId="284"/>
            <ac:spMk id="11" creationId="{51B7F416-60F6-C44D-DF9F-ADA0ACB9252F}"/>
          </ac:spMkLst>
        </pc:spChg>
        <pc:picChg chg="del">
          <ac:chgData name="한주 정" userId="5cb2e786bb82ba0d" providerId="LiveId" clId="{615AB6D0-4AB4-4FBF-9902-396A583A1AB4}" dt="2024-03-22T01:24:15.849" v="131" actId="478"/>
          <ac:picMkLst>
            <pc:docMk/>
            <pc:sldMk cId="557127003" sldId="284"/>
            <ac:picMk id="7" creationId="{C93E318E-1032-AB73-AD13-190B70057030}"/>
          </ac:picMkLst>
        </pc:picChg>
        <pc:picChg chg="add mod">
          <ac:chgData name="한주 정" userId="5cb2e786bb82ba0d" providerId="LiveId" clId="{615AB6D0-4AB4-4FBF-9902-396A583A1AB4}" dt="2024-03-22T02:31:06.967" v="2459" actId="1076"/>
          <ac:picMkLst>
            <pc:docMk/>
            <pc:sldMk cId="557127003" sldId="284"/>
            <ac:picMk id="8" creationId="{C7B2226E-2DB6-07AA-281A-A63586DF2564}"/>
          </ac:picMkLst>
        </pc:picChg>
        <pc:picChg chg="add mod">
          <ac:chgData name="한주 정" userId="5cb2e786bb82ba0d" providerId="LiveId" clId="{615AB6D0-4AB4-4FBF-9902-396A583A1AB4}" dt="2024-03-22T02:31:09.365" v="2460" actId="1076"/>
          <ac:picMkLst>
            <pc:docMk/>
            <pc:sldMk cId="557127003" sldId="284"/>
            <ac:picMk id="13" creationId="{C4289E55-9DD1-C61E-9E22-9EA101A4203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79691-1BFA-DB6C-3EC9-BA934F9F0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2B5298-636C-D978-BDDE-FD216D46E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795280-1EA7-0ED4-FB76-05E32BDF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0239C5-2CD5-3428-0DF2-8AE80DB9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2FCC4-9612-AE54-BC62-4EB511D3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8779C-9AFD-5E90-4230-3CEBB8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9B9807-3726-FE7C-C1A1-BB2CBD567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6F02B-E25A-46E0-2E62-26157E20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AF7528-42E5-4907-A17D-12F777AB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B4745-7E61-9FFC-A89C-1AB70EE3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52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342BE5-D243-8696-5027-E9890FFA4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524CE8-3461-B910-35FC-8FCFC8F68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97662-7A25-E9BA-4740-C1FB073C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6A46-BD76-03B9-69D9-E5DC38F7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B594E-D431-5BFC-B412-C0C5AC62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84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E3FE3-9217-84C2-F152-9940C350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0107C-6F8C-958D-DDC3-0D703705D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1D991-7C83-238D-47CD-2F10623C4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5BF62-F5CC-DD5E-7D39-9ED61E56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93076-4D07-8043-92DD-4C9221B9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995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5137F-6A42-D114-1971-408895FF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407F1-A6D1-FB69-7876-D485A4B3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3E0DD-AB60-F0F4-BAB9-8D0F9A429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F2C40D-1216-19FB-5D75-9A1BA1A5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9AF1F-92D6-63F3-053B-738050A0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55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215C0-AF89-CD6B-AB10-EB667FF4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515D7-7005-0B17-19AD-15AA4B9F5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A83515-20B5-3539-CD19-00D4B87CF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C58752-EA26-2B49-1C44-11FB3231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A16A17-3AB4-A7A0-717B-1791A595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40961-7638-E656-BBEC-0EEDFD44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4477A-0176-19C0-4DBA-9123EC0C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B3A8ED-C972-6133-2603-5CBE012E4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6A49E1-8A8D-6F8A-9AF1-F861EA720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D9755-51D0-6C08-AA94-9AD121C1E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90FD7B-7B70-D2AE-0B20-491E8B96C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923F01-D361-4CC3-B6EB-0CD1C68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14E492-F16C-520F-97DD-6734FE1B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25EFA5-5229-A4CD-3AEE-6EBB7211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3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1451A-233E-D1EB-4A99-2442C5F4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195DCA-B45B-E9C2-AB2E-24DE7D81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CA9107-8B99-7D40-6FDB-DFFD4C504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7DF4C0-E241-BA56-6A6B-9843C638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1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748C10-5BFB-B06C-0D64-245C1C63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B15F29-4C0F-42D2-51BA-D78104EB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86D089-1675-1955-099A-5249FFFA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1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3B32E-9F69-58F4-AAA2-8E91A197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E807AB-6326-67C8-5897-667BDE7F5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811E09-9B70-9BFC-FFA2-0B5D661D5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B6F785-6545-17A3-F43F-4546031E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DC2C3-DC71-AC37-3FB4-F6DEC11B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43CB7-0998-08EC-2443-2377CD13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6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AF5BD-0EB7-427E-657B-C3F79F8E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E1E15D-0FE5-8B08-D3C0-0B6714A39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21A3C-CA5F-1265-1804-BB6463792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167455-9465-8891-D3AA-225454A16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E25063-2850-62D8-6968-F3E88713B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2AD01-C079-75FB-B05C-124A4E3E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02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D632C4-1554-EFEB-75DD-C022805F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C0A57-EC4E-4F6E-10A5-E8AFCE2FC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1E2FEE-9D7A-8EED-3FFE-999A0813A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0C936-181B-476F-B606-5C8FB42ABDE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92706-977F-FAB6-2C2A-E0F3660B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707B4-C245-CBC2-F952-0674E71E3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55F4-DD68-44BD-A982-26E04956C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6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3428DED-AB73-7A99-E46D-B8958ACFD504}"/>
              </a:ext>
            </a:extLst>
          </p:cNvPr>
          <p:cNvSpPr/>
          <p:nvPr/>
        </p:nvSpPr>
        <p:spPr>
          <a:xfrm>
            <a:off x="1274618" y="692726"/>
            <a:ext cx="9642764" cy="54586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4C98A-E9BE-0DCD-5108-9D99EBCE3DCB}"/>
              </a:ext>
            </a:extLst>
          </p:cNvPr>
          <p:cNvSpPr txBox="1"/>
          <p:nvPr/>
        </p:nvSpPr>
        <p:spPr>
          <a:xfrm>
            <a:off x="1722847" y="1791855"/>
            <a:ext cx="87463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Vision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NLP 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17BE3-3C67-BDF3-7DF1-0A43A028E38D}"/>
              </a:ext>
            </a:extLst>
          </p:cNvPr>
          <p:cNvSpPr txBox="1"/>
          <p:nvPr/>
        </p:nvSpPr>
        <p:spPr>
          <a:xfrm>
            <a:off x="1722847" y="3215923"/>
            <a:ext cx="5306291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Vision : CS231n 11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강까지 수강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NLP: CS224n 5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강까지 수강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EB72B-95F7-2912-7B55-F28964C7A674}"/>
              </a:ext>
            </a:extLst>
          </p:cNvPr>
          <p:cNvSpPr txBox="1"/>
          <p:nvPr/>
        </p:nvSpPr>
        <p:spPr>
          <a:xfrm>
            <a:off x="9411856" y="526472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정한주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12055C-842B-3652-AC11-124B8D2B9EE1}"/>
              </a:ext>
            </a:extLst>
          </p:cNvPr>
          <p:cNvCxnSpPr/>
          <p:nvPr/>
        </p:nvCxnSpPr>
        <p:spPr>
          <a:xfrm>
            <a:off x="1274618" y="4581233"/>
            <a:ext cx="9642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2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7C825-5B80-0751-AF5A-DEC77E2186C1}"/>
              </a:ext>
            </a:extLst>
          </p:cNvPr>
          <p:cNvSpPr txBox="1"/>
          <p:nvPr/>
        </p:nvSpPr>
        <p:spPr>
          <a:xfrm>
            <a:off x="2729533" y="1948210"/>
            <a:ext cx="6732933" cy="2961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NLP – 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</a:t>
            </a:r>
            <a:endParaRPr lang="en-US" altLang="ko-KR" sz="6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CS224n</a:t>
            </a:r>
            <a:endParaRPr lang="ko-KR" altLang="en-US" sz="6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70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#1. Neural Classifiers - 1. word2vec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CS224n]Lecture01-WordVecs - EmjayAhn, DataScienceBook">
            <a:extLst>
              <a:ext uri="{FF2B5EF4-FFF2-40B4-BE49-F238E27FC236}">
                <a16:creationId xmlns:a16="http://schemas.microsoft.com/office/drawing/2014/main" id="{661822E9-3BBF-A873-0408-924112B10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05" y="1581294"/>
            <a:ext cx="6633930" cy="33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E6A59C-E4CB-4001-7BED-4B018B8D5162}"/>
              </a:ext>
            </a:extLst>
          </p:cNvPr>
          <p:cNvSpPr txBox="1"/>
          <p:nvPr/>
        </p:nvSpPr>
        <p:spPr>
          <a:xfrm>
            <a:off x="470205" y="4924184"/>
            <a:ext cx="11450571" cy="1347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주변 단어를 예측하는 확률을 최대화하는 것이 목표로 대표적인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skip-gram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주어진 중심 단어로부터 주변 단어들을 정확히 예측하는 모델을 학습하여 단어 간의 의미적 유사성을 잘 캡처하는 벡터 표현을 얻는 것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Stochastic Gradient Descent: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함수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J(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비용이 증가하는 특징을 완화하기 위해 확률론적 경사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하강법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Negative  Sampling: sparse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단어를 고려해 값이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아닌 행에 대해서만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gradient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계산하여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55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-13876"/>
            <a:ext cx="12579927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#1. Neural Classifiers - 2. Co-occurrence matrix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6A59C-E4CB-4001-7BED-4B018B8D5162}"/>
              </a:ext>
            </a:extLst>
          </p:cNvPr>
          <p:cNvSpPr txBox="1"/>
          <p:nvPr/>
        </p:nvSpPr>
        <p:spPr>
          <a:xfrm>
            <a:off x="470205" y="5211352"/>
            <a:ext cx="10628231" cy="1347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주어진 중심 단어로부터 주변 단어들을 정확히 예측하는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Skip-gram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모델은 윈도우 개수를 늘린다 하더라도 동시 발생 확률을 알 수 없음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보완하기 위해 단어가 서로 어떻게 나타나는지에 대한 개수 행렬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 동시발생행렬을 생성함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동시발생행렬은 규모가 크지만 매우 희박하다는 단점이 있어서 저차원으로 차원을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축소해야함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특이값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(SVD)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도입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동시발생행렬을 단어나 문서 기준으로 차원을 축소해준 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기준별로 잠재 의미 분석하는 방법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(LSA)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72E78A6-1CB6-79A7-8647-664AB0D5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5" y="1715051"/>
            <a:ext cx="5890770" cy="2819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D028D-6FE3-7DBF-44F3-E4768BF1B655}"/>
              </a:ext>
            </a:extLst>
          </p:cNvPr>
          <p:cNvSpPr txBox="1"/>
          <p:nvPr/>
        </p:nvSpPr>
        <p:spPr>
          <a:xfrm>
            <a:off x="1139967" y="4655770"/>
            <a:ext cx="4551246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 based co-occurrence matrix(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문맥 행렬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2050" name="Picture 2" descr="자연어처리(NLP) 7일차 (Term-Document Matrix, TDM) | by 정민수 | Medium">
            <a:extLst>
              <a:ext uri="{FF2B5EF4-FFF2-40B4-BE49-F238E27FC236}">
                <a16:creationId xmlns:a16="http://schemas.microsoft.com/office/drawing/2014/main" id="{918C36BA-C3DB-96B6-7DCD-F6DFADDAA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60"/>
          <a:stretch/>
        </p:blipFill>
        <p:spPr bwMode="auto">
          <a:xfrm>
            <a:off x="6784369" y="1824434"/>
            <a:ext cx="4203783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F1375-474F-5C2B-3436-7C71D8A657D8}"/>
              </a:ext>
            </a:extLst>
          </p:cNvPr>
          <p:cNvSpPr txBox="1"/>
          <p:nvPr/>
        </p:nvSpPr>
        <p:spPr>
          <a:xfrm>
            <a:off x="7152740" y="4655770"/>
            <a:ext cx="3467039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Word-Document matrix 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 행렬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227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38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#1. Neural Classifiers - 3. Glove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6A59C-E4CB-4001-7BED-4B018B8D5162}"/>
              </a:ext>
            </a:extLst>
          </p:cNvPr>
          <p:cNvSpPr txBox="1"/>
          <p:nvPr/>
        </p:nvSpPr>
        <p:spPr>
          <a:xfrm>
            <a:off x="470205" y="5211352"/>
            <a:ext cx="10432087" cy="1347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Word2vec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효율적으로 통계정보를 사용하지 못하고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동시발생행렬은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의미없는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큰 빈도수에 중요도를 크게 부여하는 단점이 있었음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해결하기 위해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Glove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등장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임베딩된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단어벡터 간의 유사도를 쉽게 측정하면서도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전체의 통계정보를 반영할 수 있도록 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임베딩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 단어벡터들의 내적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(input)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말뭉치 전체에서의 동시발생확률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로그값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(output)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되도록 목적함수를 정의함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314B6A3-F495-9011-C72F-F604440C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74" y="1912592"/>
            <a:ext cx="5802258" cy="28892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64E006-1EC5-2227-6968-D93E7D2A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63" y="1996160"/>
            <a:ext cx="5193263" cy="286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0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38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#2. Parsing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6A59C-E4CB-4001-7BED-4B018B8D5162}"/>
              </a:ext>
            </a:extLst>
          </p:cNvPr>
          <p:cNvSpPr txBox="1"/>
          <p:nvPr/>
        </p:nvSpPr>
        <p:spPr>
          <a:xfrm>
            <a:off x="304799" y="1651252"/>
            <a:ext cx="11598443" cy="111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문장의 문법적인 구성 또는 구문을 분석하는 과정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Consitituency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parsing: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문장의 구성요소를 파악하여 구조를 분석하는 방법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(phrase-structure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grammer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–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어순이 비교적 고정적인 언어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(ex: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Dependency parsing: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단어 간 의존 관계를 파악하여 구조를 분석하는 방법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(head-dependent) –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어순이 비교적 자유로운 언어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(ex: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한국어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D5F59D-67DB-8A28-B74F-87B98EF1C77C}"/>
              </a:ext>
            </a:extLst>
          </p:cNvPr>
          <p:cNvSpPr txBox="1"/>
          <p:nvPr/>
        </p:nvSpPr>
        <p:spPr>
          <a:xfrm>
            <a:off x="304799" y="2952224"/>
            <a:ext cx="11598443" cy="30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Pendency grammar: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모호성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 Phrase Attachment Ambiguity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동사구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형용사구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전치사구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어떤 단어를 수식하는지에 따라 발생하는 모호성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Coordination Scope Ambiguity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단어가 수식하는 대상의 범위에 따라 발생하는 모호성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 Adjectival/Adverbial Modifier Ambiguity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형용사나 부사가 수식하는 단어가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무엇이냐에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따라 발생하는 모호성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4) Verb Phrase(VP) attachment ambiguity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동사구문이 설명할 부분에 발생하는 모호성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0B7CE-2014-6380-40DC-09A40850146A}"/>
              </a:ext>
            </a:extLst>
          </p:cNvPr>
          <p:cNvSpPr txBox="1"/>
          <p:nvPr/>
        </p:nvSpPr>
        <p:spPr>
          <a:xfrm>
            <a:off x="288758" y="6192190"/>
            <a:ext cx="11598443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간 관계를 트리 구조로 표현할 수 있고 문장 구조에 크게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구애받지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않는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Dependency parsing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관심이 증가하고 있음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28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38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#2. Parsing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6A59C-E4CB-4001-7BED-4B018B8D5162}"/>
              </a:ext>
            </a:extLst>
          </p:cNvPr>
          <p:cNvSpPr txBox="1"/>
          <p:nvPr/>
        </p:nvSpPr>
        <p:spPr>
          <a:xfrm>
            <a:off x="304799" y="1711347"/>
            <a:ext cx="11598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Dependency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parsing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표현방법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71DE10F-C836-4602-C51C-EFA92C7D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6" y="2728378"/>
            <a:ext cx="4900085" cy="1600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E5788-3864-2B1C-A360-1797A763D141}"/>
              </a:ext>
            </a:extLst>
          </p:cNvPr>
          <p:cNvSpPr txBox="1"/>
          <p:nvPr/>
        </p:nvSpPr>
        <p:spPr>
          <a:xfrm>
            <a:off x="2245894" y="4427033"/>
            <a:ext cx="1283368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Sequence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B1D08-AF58-0D02-F6D2-91B0B87C326E}"/>
              </a:ext>
            </a:extLst>
          </p:cNvPr>
          <p:cNvSpPr txBox="1"/>
          <p:nvPr/>
        </p:nvSpPr>
        <p:spPr>
          <a:xfrm>
            <a:off x="596939" y="5073741"/>
            <a:ext cx="10779272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Sequence: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연결관계를 제한없이 표시할 수 있음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Tree: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재사용이 쉬움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(reusability)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루트라는 가상의 노드를 문장의 맨 처음에 추가하고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설정한 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모든 단어가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의존관계를 가지도록 설정함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수식을 받는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dependent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와의 문법적 관계를 화살표로 표시</a:t>
            </a:r>
          </a:p>
        </p:txBody>
      </p:sp>
      <p:pic>
        <p:nvPicPr>
          <p:cNvPr id="3074" name="Picture 2" descr="how to get a dependency tree with Stanford NLP parser - Stack Overflow">
            <a:extLst>
              <a:ext uri="{FF2B5EF4-FFF2-40B4-BE49-F238E27FC236}">
                <a16:creationId xmlns:a16="http://schemas.microsoft.com/office/drawing/2014/main" id="{EEDC6898-CADE-39F7-16DD-BBB18F451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6" t="12887" r="9386" b="15567"/>
          <a:stretch/>
        </p:blipFill>
        <p:spPr bwMode="auto">
          <a:xfrm>
            <a:off x="6722264" y="1746220"/>
            <a:ext cx="4552537" cy="27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ABF6A-F015-7438-F0B3-E54215624D3D}"/>
              </a:ext>
            </a:extLst>
          </p:cNvPr>
          <p:cNvSpPr txBox="1"/>
          <p:nvPr/>
        </p:nvSpPr>
        <p:spPr>
          <a:xfrm>
            <a:off x="8356848" y="4427033"/>
            <a:ext cx="1283368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Tree(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87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38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#2. Parsing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6A59C-E4CB-4001-7BED-4B018B8D5162}"/>
              </a:ext>
            </a:extLst>
          </p:cNvPr>
          <p:cNvSpPr txBox="1"/>
          <p:nvPr/>
        </p:nvSpPr>
        <p:spPr>
          <a:xfrm>
            <a:off x="304799" y="1711347"/>
            <a:ext cx="11598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Dependency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parsing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구현방법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1B1D08-AF58-0D02-F6D2-91B0B87C326E}"/>
              </a:ext>
            </a:extLst>
          </p:cNvPr>
          <p:cNvSpPr txBox="1"/>
          <p:nvPr/>
        </p:nvSpPr>
        <p:spPr>
          <a:xfrm>
            <a:off x="431016" y="2190522"/>
            <a:ext cx="10779272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Dynamic programming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 Algorithms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Constraint Satisfaction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Transition-based parsing = deterministic dependency parsing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90A3C-02AE-BB0A-72DD-849D90BF125A}"/>
              </a:ext>
            </a:extLst>
          </p:cNvPr>
          <p:cNvSpPr txBox="1"/>
          <p:nvPr/>
        </p:nvSpPr>
        <p:spPr>
          <a:xfrm>
            <a:off x="5979457" y="1721256"/>
            <a:ext cx="409687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Greedy transition-based parsing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E21E5-8792-FD94-BF15-21005319F67E}"/>
              </a:ext>
            </a:extLst>
          </p:cNvPr>
          <p:cNvSpPr txBox="1"/>
          <p:nvPr/>
        </p:nvSpPr>
        <p:spPr>
          <a:xfrm>
            <a:off x="6096000" y="2292512"/>
            <a:ext cx="5902473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종속성 구문 분석을 위해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shift reduce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구문 분석과 같은 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일련의 전환을 사용하여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문장 위에 구문 분석 구조를 적용할 수 있게 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D180EA-E877-25AC-5C53-9D47AC7C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813951"/>
            <a:ext cx="4694327" cy="20042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DC2E0E-6212-5D27-8317-9CC768882DA9}"/>
              </a:ext>
            </a:extLst>
          </p:cNvPr>
          <p:cNvSpPr txBox="1"/>
          <p:nvPr/>
        </p:nvSpPr>
        <p:spPr>
          <a:xfrm>
            <a:off x="5234681" y="3960421"/>
            <a:ext cx="6864955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가지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action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 하나를 선택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Shift: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 단어가 스택으로 이동된 다음 축소 작업을 수행할 수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arc(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or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arc(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선택하고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w_j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w_i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종속물로 만듦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종속 항목이 스택에서 사라지게 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과정에서 목적어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명사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수식어와 같이 둘을 연결하는 문법적 관계도 지정할 수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버퍼가 모두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비어있고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스택에 하나의 단어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루트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 남아 있는 상태가 최종 시점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94220-9C2B-3118-F2DC-2AEE5230D2EF}"/>
              </a:ext>
            </a:extLst>
          </p:cNvPr>
          <p:cNvSpPr txBox="1"/>
          <p:nvPr/>
        </p:nvSpPr>
        <p:spPr>
          <a:xfrm>
            <a:off x="735092" y="6272432"/>
            <a:ext cx="969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스택과 버퍼가 주어지면 다음 동작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(Arc)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예측할 수 있는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classifier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작성하면 좋지 않을까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=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MaltParser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6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38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#3. Language Modeling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6A59C-E4CB-4001-7BED-4B018B8D5162}"/>
              </a:ext>
            </a:extLst>
          </p:cNvPr>
          <p:cNvSpPr txBox="1"/>
          <p:nvPr/>
        </p:nvSpPr>
        <p:spPr>
          <a:xfrm>
            <a:off x="304799" y="1711347"/>
            <a:ext cx="11598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자연어처리에서의 언어 모델링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1B1D08-AF58-0D02-F6D2-91B0B87C326E}"/>
              </a:ext>
            </a:extLst>
          </p:cNvPr>
          <p:cNvSpPr txBox="1"/>
          <p:nvPr/>
        </p:nvSpPr>
        <p:spPr>
          <a:xfrm>
            <a:off x="431016" y="2190522"/>
            <a:ext cx="1077927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 task of predicting what word comes next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문맥에서 다른 단어가 나타날 확률을 제공하는 것으로 이전 문맥이 주어졌을 때 다음 단어에 대한 확률 분포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015D93-F3B4-BFB0-CA0F-BAF9948C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02" y="3214649"/>
            <a:ext cx="6081287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62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38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#3. Language Modeling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6A59C-E4CB-4001-7BED-4B018B8D5162}"/>
              </a:ext>
            </a:extLst>
          </p:cNvPr>
          <p:cNvSpPr txBox="1"/>
          <p:nvPr/>
        </p:nvSpPr>
        <p:spPr>
          <a:xfrm>
            <a:off x="332174" y="1464048"/>
            <a:ext cx="11598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N-gram Language Models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1B1D08-AF58-0D02-F6D2-91B0B87C326E}"/>
              </a:ext>
            </a:extLst>
          </p:cNvPr>
          <p:cNvSpPr txBox="1"/>
          <p:nvPr/>
        </p:nvSpPr>
        <p:spPr>
          <a:xfrm>
            <a:off x="458390" y="1943223"/>
            <a:ext cx="11598443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N-gram: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연속된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단어 덩어리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 단어는 오직 직전의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n-1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단어에만 영향을 받는다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＇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마르코브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전제를 사용하여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문장이 주어졌을 때 다음 단어가 올 확률을 계산함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단어의 확률을 이전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n-1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단어로 나눈 값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희소성 문제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비용 문제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문맥을 충분히 반영하지 못하는 단점이 있음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6385ED-EF40-91AB-FE2F-4C81618A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17" y="3429000"/>
            <a:ext cx="6143097" cy="2971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A0EEB0-24DC-1055-B602-DF37F9D9D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18" y="3429000"/>
            <a:ext cx="5242299" cy="3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5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38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#3. Language Modeling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6A59C-E4CB-4001-7BED-4B018B8D5162}"/>
              </a:ext>
            </a:extLst>
          </p:cNvPr>
          <p:cNvSpPr txBox="1"/>
          <p:nvPr/>
        </p:nvSpPr>
        <p:spPr>
          <a:xfrm>
            <a:off x="304799" y="1711347"/>
            <a:ext cx="11598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Neural Language Model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1B1D08-AF58-0D02-F6D2-91B0B87C326E}"/>
              </a:ext>
            </a:extLst>
          </p:cNvPr>
          <p:cNvSpPr txBox="1"/>
          <p:nvPr/>
        </p:nvSpPr>
        <p:spPr>
          <a:xfrm>
            <a:off x="431016" y="2190522"/>
            <a:ext cx="10779272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 단어를 예측하기 위해 특정 개수의 단어를 입력으로 받음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입력값을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적절히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embedding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해준 뒤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Neural Network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넣음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Softmax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거쳐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output distribution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출력함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3E318E-1032-AB73-AD13-190B70057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14"/>
          <a:stretch/>
        </p:blipFill>
        <p:spPr>
          <a:xfrm>
            <a:off x="6096000" y="1548800"/>
            <a:ext cx="6073666" cy="3503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7F416-60F6-C44D-DF9F-ADA0ACB9252F}"/>
              </a:ext>
            </a:extLst>
          </p:cNvPr>
          <p:cNvSpPr txBox="1"/>
          <p:nvPr/>
        </p:nvSpPr>
        <p:spPr>
          <a:xfrm>
            <a:off x="304799" y="5532437"/>
            <a:ext cx="1077927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Softmax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희소성 문제를 해결했으나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여전히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파라미터로 사용하여 문맥을 반영하지 못하는 문제가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임의의 양의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context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처리하면서 파라미터를 더 많이 사용하면서도 근접성에 민감할 수 있는 모델이 필요함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RNN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도입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58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7C825-5B80-0751-AF5A-DEC77E2186C1}"/>
              </a:ext>
            </a:extLst>
          </p:cNvPr>
          <p:cNvSpPr txBox="1"/>
          <p:nvPr/>
        </p:nvSpPr>
        <p:spPr>
          <a:xfrm>
            <a:off x="2307146" y="1948210"/>
            <a:ext cx="7577715" cy="2961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Vision – 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인식</a:t>
            </a:r>
            <a:endParaRPr lang="en-US" altLang="ko-KR" sz="6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CS231n</a:t>
            </a:r>
            <a:endParaRPr lang="ko-KR" altLang="en-US" sz="6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504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387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희망하는 연구 세부분야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1B1D08-AF58-0D02-F6D2-91B0B87C326E}"/>
              </a:ext>
            </a:extLst>
          </p:cNvPr>
          <p:cNvSpPr txBox="1"/>
          <p:nvPr/>
        </p:nvSpPr>
        <p:spPr>
          <a:xfrm>
            <a:off x="422051" y="1671845"/>
            <a:ext cx="1077927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컴퓨터비전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객체탐지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인스턴스 분할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BA98B-F6BD-B6A2-8B0A-07FF11A0067E}"/>
              </a:ext>
            </a:extLst>
          </p:cNvPr>
          <p:cNvSpPr txBox="1"/>
          <p:nvPr/>
        </p:nvSpPr>
        <p:spPr>
          <a:xfrm>
            <a:off x="422051" y="2347357"/>
            <a:ext cx="6490879" cy="2163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R-CNN: Object detection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분야에 특화된 방식으로 설계된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CNN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Region Proposal: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 제안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내에서 가능성 있는 객체의 위치를 추천함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CNN Feature Extraction: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 제안에 대해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CNN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사용하여 이미지 특성 추출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분류와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바운딩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박스 회귀</a:t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추출된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CNN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특성을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FC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입력층으로 사용하여 여러 클래스에 대한 분류와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바운딩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박스 회귀를 수행함</a:t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영역 제안에 대한 객체의 클래스와 경계 박스를 예측함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단점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처리속도가 느려서 계산비용과 훈련시간 소요가 큼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개선하기 위해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 R-CNN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도입됨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B2226E-2DB6-07AA-281A-A63586DF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930" y="1580282"/>
            <a:ext cx="4006082" cy="2578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27D5F3-1EDA-846E-CF88-2A1DBEDF2309}"/>
              </a:ext>
            </a:extLst>
          </p:cNvPr>
          <p:cNvSpPr txBox="1"/>
          <p:nvPr/>
        </p:nvSpPr>
        <p:spPr>
          <a:xfrm>
            <a:off x="422051" y="4905196"/>
            <a:ext cx="5912196" cy="1401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Mask R-CNN: Instance Segmentation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분야에 특화된 방식으로 설계됨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B-box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개체를 찾은 다음 픽셀별로 예측하는 방법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Feedforward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번으로 이미지 내에 객체 수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해당하는 픽셀 등을 알아낼 수 있음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객체의 신체 구조 추정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(skeleton estimation)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 가능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객체들이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겹쳐있는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이미지에도 잘 작동함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289E55-9DD1-C61E-9E22-9EA101A4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77" y="4420290"/>
            <a:ext cx="5106869" cy="237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2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#1. CNN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4AC8A6-6D76-D036-C6C9-620F65402ADD}"/>
              </a:ext>
            </a:extLst>
          </p:cNvPr>
          <p:cNvSpPr txBox="1"/>
          <p:nvPr/>
        </p:nvSpPr>
        <p:spPr>
          <a:xfrm>
            <a:off x="5087170" y="2231632"/>
            <a:ext cx="7104830" cy="328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32*32*3 image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기존 구조를 보존할 수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5*5*3 filter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취함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필터를 이미지에 특정한 공간에 겹쳐놓고 내적을 수행함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Convolution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이미지의 좌상단부터 시작하여 쭉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연산해나아감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보통 여러 개의 필터를 사용하여 필터마다 다른 특징을 추출하도록 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Activation map: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이미지에 필터를 적용하고 출력되는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특징맵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특징맵은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필터 개수만큼 생성됨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ex)5*5*3 filter 6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activation map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얻음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Activation map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출력 사이즈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{(N-F)/S} + 1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중간중간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activation function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삽입함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(ex: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ReLU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zero padding: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가장자리에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채워서 모서리 데이터가 손실되는 것을 방지함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제로 패딩을 적용한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특징맵의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출력 사이즈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{(N+2P-F)/S} + 1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3557A0-AB79-480F-46CB-1584170E7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06" y="1977964"/>
            <a:ext cx="4429183" cy="21034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8EBF4D-88E4-9679-6CF5-B4D193D0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20" y="4414981"/>
            <a:ext cx="3976974" cy="163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#1. CNN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A8A172-8129-8CE8-7ECF-1EA5108D7058}"/>
              </a:ext>
            </a:extLst>
          </p:cNvPr>
          <p:cNvSpPr txBox="1"/>
          <p:nvPr/>
        </p:nvSpPr>
        <p:spPr>
          <a:xfrm>
            <a:off x="5669606" y="1997293"/>
            <a:ext cx="5118709" cy="1655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400" kern="1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다운샘플링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: representation</a:t>
            </a:r>
            <a:r>
              <a:rPr lang="ko-KR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들을 더 작고 쉽게 관리하도록 함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파라미터 수가 줄어들고 공간적인 불변성을 </a:t>
            </a:r>
            <a:r>
              <a:rPr lang="ko-KR" altLang="en-US" sz="1400" kern="1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가져감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공간적으로 크기를 </a:t>
            </a:r>
            <a:r>
              <a:rPr lang="en-US" altLang="ko-KR" sz="1400" kern="1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downsample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함</a:t>
            </a: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Depth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에는 </a:t>
            </a:r>
            <a:r>
              <a:rPr lang="ko-KR" altLang="en-US" sz="1400" kern="1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아무짓도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하지 않고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max pooling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 주로 쓰임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CB2C1-43B5-AFAE-1C72-B729AC32F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" y="1701867"/>
            <a:ext cx="4261687" cy="29301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AD1499-626D-9A20-7355-918A9B82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37" y="4982981"/>
            <a:ext cx="4243873" cy="15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E740B-8D35-28EB-26A1-337BF250207F}"/>
              </a:ext>
            </a:extLst>
          </p:cNvPr>
          <p:cNvSpPr txBox="1"/>
          <p:nvPr/>
        </p:nvSpPr>
        <p:spPr>
          <a:xfrm>
            <a:off x="5669606" y="4982981"/>
            <a:ext cx="3877985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32*32*3 image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3072*1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구조로 쫙 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785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#2. CNN Architectures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7FAC046-6AD4-8583-43A1-F67051567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48" y="1806190"/>
            <a:ext cx="4848058" cy="2444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A8A172-8129-8CE8-7ECF-1EA5108D7058}"/>
              </a:ext>
            </a:extLst>
          </p:cNvPr>
          <p:cNvSpPr txBox="1"/>
          <p:nvPr/>
        </p:nvSpPr>
        <p:spPr>
          <a:xfrm>
            <a:off x="5974716" y="2048589"/>
            <a:ext cx="6064481" cy="1552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산업에 성공적으로 적용된 최초의 </a:t>
            </a:r>
            <a:r>
              <a:rPr lang="en-US" altLang="ko-KR" sz="14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ConvNet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이미지를 입력으로 받고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보폭이 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인 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5*5 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필터와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pooling layer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를 거친 후 </a:t>
            </a:r>
            <a:b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끝단에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FC layer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가 있는 간단한 구조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매우 기본적인 모델이나 숫자 인식에서 엄청난 성공을 거둠</a:t>
            </a:r>
            <a:endParaRPr lang="en-US" altLang="ko-KR" sz="14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493BC5-4A44-2B50-335F-5B1EF0C6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9" y="4335057"/>
            <a:ext cx="4809780" cy="2262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C52F41-1A40-613D-2A71-B87D6673F483}"/>
              </a:ext>
            </a:extLst>
          </p:cNvPr>
          <p:cNvSpPr txBox="1"/>
          <p:nvPr/>
        </p:nvSpPr>
        <p:spPr>
          <a:xfrm>
            <a:off x="5974716" y="4250589"/>
            <a:ext cx="4447051" cy="1229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최초의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Large Scale CNN</a:t>
            </a: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기존의 </a:t>
            </a:r>
            <a:r>
              <a:rPr lang="en-US" altLang="ko-KR" sz="14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LeNet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과 비슷하지만 레이어의 수가 더 </a:t>
            </a:r>
            <a:r>
              <a:rPr lang="ko-KR" altLang="en-US" sz="14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많아짐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400" kern="1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ConV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layer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FC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layer</a:t>
            </a:r>
            <a:endParaRPr lang="en-US" altLang="ko-KR" sz="14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5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#2. CNN Architectures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A8A172-8129-8CE8-7ECF-1EA5108D7058}"/>
              </a:ext>
            </a:extLst>
          </p:cNvPr>
          <p:cNvSpPr txBox="1"/>
          <p:nvPr/>
        </p:nvSpPr>
        <p:spPr>
          <a:xfrm>
            <a:off x="6138230" y="1679605"/>
            <a:ext cx="5737468" cy="208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훨씬 더 깊어지고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더 작은 필터들을 사용함</a:t>
            </a:r>
            <a:endParaRPr lang="en-US" altLang="ko-KR" sz="14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3*3 </a:t>
            </a:r>
            <a:r>
              <a:rPr lang="en-US" altLang="ko-KR" sz="14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ConV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필터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이웃 픽셀을 포함할 수 있는 가장 작은 필터 사이즈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작은 필터를 사용하는 이유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필터 크기가 작으면 파라미터 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수도 더 작음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더 큰 필터에 비해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더 깊은 레이어를 쌓을 수 있음</a:t>
            </a: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(Depth)</a:t>
            </a: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VGG16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VGG19: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각각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16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19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4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ConV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layer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를 가짐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54D688-184B-16FB-89D0-79725DD05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4" y="1580729"/>
            <a:ext cx="4515242" cy="2278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844CE5-1E24-506E-1DB1-57C9E832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24" y="4114472"/>
            <a:ext cx="5501358" cy="2699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0895E0-D3F7-5B91-683A-517B7D6E4914}"/>
              </a:ext>
            </a:extLst>
          </p:cNvPr>
          <p:cNvSpPr txBox="1"/>
          <p:nvPr/>
        </p:nvSpPr>
        <p:spPr>
          <a:xfrm>
            <a:off x="6138230" y="4262872"/>
            <a:ext cx="5939446" cy="1978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H(X) = F(X) + X</a:t>
            </a:r>
            <a:r>
              <a:rPr lang="ko-KR" altLang="en-US" sz="1400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로 설정하여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계산량을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줄이기 위해</a:t>
            </a:r>
            <a:b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residual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인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F(x)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만 학습시켜보자는 아이디어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FC-layer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를 상당히 걷어내고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gap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으로 대체 시켜 파라미터 수를 많이 줄임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Direct mapping 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대신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residual mapping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을 하는 방식으로 블록을 쌓음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즉 </a:t>
            </a:r>
            <a:r>
              <a:rPr lang="en-US" altLang="ko-KR" sz="14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ResNet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= residual block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을 쌓아 올리는 구조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563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#2. RNN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D9394BD-5B88-02A8-CDCB-DB432FA7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45" y="1445363"/>
            <a:ext cx="9816566" cy="3794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D35A4D-7C1B-B00E-D925-D35F572AF691}"/>
              </a:ext>
            </a:extLst>
          </p:cNvPr>
          <p:cNvSpPr txBox="1"/>
          <p:nvPr/>
        </p:nvSpPr>
        <p:spPr>
          <a:xfrm>
            <a:off x="1102445" y="5360114"/>
            <a:ext cx="8139729" cy="1347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to one: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하나가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히든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레이어를 거쳐서 하나의 출력을 내보냄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(ex: Vanila Neural Networks)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to many: image captioning(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설명하는 자연어 문장을 생성하는 작업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Many to one: Sentiment Classification(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 분석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Many to many: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기계 번역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video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7849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#2. RNN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D35A4D-7C1B-B00E-D925-D35F572AF691}"/>
              </a:ext>
            </a:extLst>
          </p:cNvPr>
          <p:cNvSpPr txBox="1"/>
          <p:nvPr/>
        </p:nvSpPr>
        <p:spPr>
          <a:xfrm>
            <a:off x="591457" y="4823462"/>
            <a:ext cx="5405647" cy="167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RNN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hidden state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가지고 이를 재귀적으로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feedback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Initial hidden state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h_0,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보통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초기화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x_t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h_0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x_1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함수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f(w)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입력으로 들어가서 출력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h_1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나옴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과정을 반복하면서 가변 형태의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입력값인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x_t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받음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66C248-BA2F-00CE-C925-36EF6679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65" y="1533726"/>
            <a:ext cx="8657070" cy="3109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68C8B-7962-AC7B-FC52-16D2BD555F1A}"/>
              </a:ext>
            </a:extLst>
          </p:cNvPr>
          <p:cNvSpPr txBox="1"/>
          <p:nvPr/>
        </p:nvSpPr>
        <p:spPr>
          <a:xfrm>
            <a:off x="6194896" y="4823462"/>
            <a:ext cx="4382931" cy="700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마다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달라지지만 가중치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동일함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RNN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최종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loss;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개별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loss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들의 합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50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F5A8-33CE-93BE-E1E2-FEE27EA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#3. Computer Vision Tasks</a:t>
            </a:r>
            <a:endParaRPr lang="ko-KR" altLang="en-US" sz="4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77C6EE-D48A-F817-6870-996C2DBC9980}"/>
              </a:ext>
            </a:extLst>
          </p:cNvPr>
          <p:cNvCxnSpPr/>
          <p:nvPr/>
        </p:nvCxnSpPr>
        <p:spPr>
          <a:xfrm>
            <a:off x="0" y="13255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4EB875-E823-7B4A-1EB8-BF2C9FF46AC9}"/>
              </a:ext>
            </a:extLst>
          </p:cNvPr>
          <p:cNvSpPr txBox="1"/>
          <p:nvPr/>
        </p:nvSpPr>
        <p:spPr>
          <a:xfrm>
            <a:off x="497306" y="4874682"/>
            <a:ext cx="11421978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Semantic Segmentation: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픽셀 수준에서 객체의 영역으로 분할하여 객체의 영역을 정확하게 분리함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Classification + Localization: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분류하는 것뿐만 아니라 이미지 내의 객체 위치를 박스로 표시함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내에서 특정 객체의 존재와 위치를 탐지하고 여러 객체를 한 이미지에서 감지할 수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Instance Segmentation: object detection + segmentation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작업으로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이미지에서 각 객체의 위치를 표시하고 동일한 클래스에 속하는 서로 다른 객체를 개별적으로 식별하고 픽셀 수준으로 분할하는 작업을 수행함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006B39-4182-57FB-23A3-2E4AE58A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00" y="1509174"/>
            <a:ext cx="7422727" cy="312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1501</Words>
  <Application>Microsoft Office PowerPoint</Application>
  <PresentationFormat>와이드스크린</PresentationFormat>
  <Paragraphs>143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#1. CNN</vt:lpstr>
      <vt:lpstr>#1. CNN</vt:lpstr>
      <vt:lpstr>#2. CNN Architectures</vt:lpstr>
      <vt:lpstr>#2. CNN Architectures</vt:lpstr>
      <vt:lpstr>#2. RNN</vt:lpstr>
      <vt:lpstr>#2. RNN</vt:lpstr>
      <vt:lpstr>#3. Computer Vision Tasks</vt:lpstr>
      <vt:lpstr>PowerPoint 프레젠테이션</vt:lpstr>
      <vt:lpstr>#1. Neural Classifiers - 1. word2vec</vt:lpstr>
      <vt:lpstr>#1. Neural Classifiers - 2. Co-occurrence matrix</vt:lpstr>
      <vt:lpstr>#1. Neural Classifiers - 3. Glove</vt:lpstr>
      <vt:lpstr>#2. Parsing</vt:lpstr>
      <vt:lpstr>#2. Parsing</vt:lpstr>
      <vt:lpstr>#2. Parsing</vt:lpstr>
      <vt:lpstr>#3. Language Modeling</vt:lpstr>
      <vt:lpstr>#3. Language Modeling</vt:lpstr>
      <vt:lpstr>#3. Language Modeling</vt:lpstr>
      <vt:lpstr>희망하는 연구 세부분야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한주 정</dc:creator>
  <cp:lastModifiedBy>한주 정</cp:lastModifiedBy>
  <cp:revision>1</cp:revision>
  <dcterms:created xsi:type="dcterms:W3CDTF">2024-03-21T12:12:18Z</dcterms:created>
  <dcterms:modified xsi:type="dcterms:W3CDTF">2024-03-22T03:09:16Z</dcterms:modified>
</cp:coreProperties>
</file>